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Lst>
  <p:sldSz cx="10691813" cy="7559675"/>
  <p:notesSz cx="6884988"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0B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180" d="100"/>
          <a:sy n="180" d="100"/>
        </p:scale>
        <p:origin x="-2298" y="-19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52CB766-9D34-49DC-AB9A-014328A3C807}" type="datetimeFigureOut">
              <a:rPr lang="fr-FR" smtClean="0"/>
              <a:t>08/11/2024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2794408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52CB766-9D34-49DC-AB9A-014328A3C807}" type="datetimeFigureOut">
              <a:rPr lang="fr-FR" smtClean="0"/>
              <a:t>08/11/2024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403223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52CB766-9D34-49DC-AB9A-014328A3C807}" type="datetimeFigureOut">
              <a:rPr lang="fr-FR" smtClean="0"/>
              <a:t>08/11/2024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229604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52CB766-9D34-49DC-AB9A-014328A3C807}" type="datetimeFigureOut">
              <a:rPr lang="fr-FR" smtClean="0"/>
              <a:t>08/11/2024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283221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tint val="82000"/>
                  </a:schemeClr>
                </a:solidFill>
              </a:defRPr>
            </a:lvl1pPr>
            <a:lvl2pPr marL="503972" indent="0">
              <a:buNone/>
              <a:defRPr sz="2205">
                <a:solidFill>
                  <a:schemeClr val="tx1">
                    <a:tint val="82000"/>
                  </a:schemeClr>
                </a:solidFill>
              </a:defRPr>
            </a:lvl2pPr>
            <a:lvl3pPr marL="1007943" indent="0">
              <a:buNone/>
              <a:defRPr sz="1984">
                <a:solidFill>
                  <a:schemeClr val="tx1">
                    <a:tint val="82000"/>
                  </a:schemeClr>
                </a:solidFill>
              </a:defRPr>
            </a:lvl3pPr>
            <a:lvl4pPr marL="1511915" indent="0">
              <a:buNone/>
              <a:defRPr sz="1764">
                <a:solidFill>
                  <a:schemeClr val="tx1">
                    <a:tint val="82000"/>
                  </a:schemeClr>
                </a:solidFill>
              </a:defRPr>
            </a:lvl4pPr>
            <a:lvl5pPr marL="2015886" indent="0">
              <a:buNone/>
              <a:defRPr sz="1764">
                <a:solidFill>
                  <a:schemeClr val="tx1">
                    <a:tint val="82000"/>
                  </a:schemeClr>
                </a:solidFill>
              </a:defRPr>
            </a:lvl5pPr>
            <a:lvl6pPr marL="2519858" indent="0">
              <a:buNone/>
              <a:defRPr sz="1764">
                <a:solidFill>
                  <a:schemeClr val="tx1">
                    <a:tint val="82000"/>
                  </a:schemeClr>
                </a:solidFill>
              </a:defRPr>
            </a:lvl6pPr>
            <a:lvl7pPr marL="3023829" indent="0">
              <a:buNone/>
              <a:defRPr sz="1764">
                <a:solidFill>
                  <a:schemeClr val="tx1">
                    <a:tint val="82000"/>
                  </a:schemeClr>
                </a:solidFill>
              </a:defRPr>
            </a:lvl7pPr>
            <a:lvl8pPr marL="3527801" indent="0">
              <a:buNone/>
              <a:defRPr sz="1764">
                <a:solidFill>
                  <a:schemeClr val="tx1">
                    <a:tint val="82000"/>
                  </a:schemeClr>
                </a:solidFill>
              </a:defRPr>
            </a:lvl8pPr>
            <a:lvl9pPr marL="4031772" indent="0">
              <a:buNone/>
              <a:defRPr sz="1764">
                <a:solidFill>
                  <a:schemeClr val="tx1">
                    <a:tint val="82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52CB766-9D34-49DC-AB9A-014328A3C807}" type="datetimeFigureOut">
              <a:rPr lang="fr-FR" smtClean="0"/>
              <a:t>08/11/2024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4127990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52CB766-9D34-49DC-AB9A-014328A3C807}" type="datetimeFigureOut">
              <a:rPr lang="fr-FR" smtClean="0"/>
              <a:t>08/11/2024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340282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Cliquez pour modifier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Cliquez pour modifier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52CB766-9D34-49DC-AB9A-014328A3C807}" type="datetimeFigureOut">
              <a:rPr lang="fr-FR" smtClean="0"/>
              <a:t>08/11/2024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93307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52CB766-9D34-49DC-AB9A-014328A3C807}" type="datetimeFigureOut">
              <a:rPr lang="fr-FR" smtClean="0"/>
              <a:t>08/11/2024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141917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CB766-9D34-49DC-AB9A-014328A3C807}" type="datetimeFigureOut">
              <a:rPr lang="fr-FR" smtClean="0"/>
              <a:t>08/11/2024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205744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52CB766-9D34-49DC-AB9A-014328A3C807}" type="datetimeFigureOut">
              <a:rPr lang="fr-FR" smtClean="0"/>
              <a:t>08/11/2024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370716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52CB766-9D34-49DC-AB9A-014328A3C807}" type="datetimeFigureOut">
              <a:rPr lang="fr-FR" smtClean="0"/>
              <a:t>08/11/2024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19E73F-2185-4DD1-85F4-102F4BC2B59B}" type="slidenum">
              <a:rPr lang="fr-FR" smtClean="0"/>
              <a:t>‹N°›</a:t>
            </a:fld>
            <a:endParaRPr lang="fr-FR"/>
          </a:p>
        </p:txBody>
      </p:sp>
    </p:spTree>
    <p:extLst>
      <p:ext uri="{BB962C8B-B14F-4D97-AF65-F5344CB8AC3E}">
        <p14:creationId xmlns:p14="http://schemas.microsoft.com/office/powerpoint/2010/main" val="1190379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82000"/>
                  </a:schemeClr>
                </a:solidFill>
              </a:defRPr>
            </a:lvl1pPr>
          </a:lstStyle>
          <a:p>
            <a:fld id="{752CB766-9D34-49DC-AB9A-014328A3C807}" type="datetimeFigureOut">
              <a:rPr lang="fr-FR" smtClean="0"/>
              <a:t>08/11/2024</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82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82000"/>
                  </a:schemeClr>
                </a:solidFill>
              </a:defRPr>
            </a:lvl1pPr>
          </a:lstStyle>
          <a:p>
            <a:fld id="{0219E73F-2185-4DD1-85F4-102F4BC2B59B}" type="slidenum">
              <a:rPr lang="fr-FR" smtClean="0"/>
              <a:t>‹N°›</a:t>
            </a:fld>
            <a:endParaRPr lang="fr-FR"/>
          </a:p>
        </p:txBody>
      </p:sp>
    </p:spTree>
    <p:extLst>
      <p:ext uri="{BB962C8B-B14F-4D97-AF65-F5344CB8AC3E}">
        <p14:creationId xmlns:p14="http://schemas.microsoft.com/office/powerpoint/2010/main" val="3178311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502B0F-ABD3-AB79-4B5F-4E535433B2B9}"/>
              </a:ext>
            </a:extLst>
          </p:cNvPr>
          <p:cNvSpPr/>
          <p:nvPr/>
        </p:nvSpPr>
        <p:spPr>
          <a:xfrm>
            <a:off x="2263655" y="2472587"/>
            <a:ext cx="6120000" cy="3600000"/>
          </a:xfrm>
          <a:prstGeom prst="rect">
            <a:avLst/>
          </a:prstGeom>
          <a:solidFill>
            <a:srgbClr val="150B0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579"/>
          </a:p>
        </p:txBody>
      </p:sp>
      <p:pic>
        <p:nvPicPr>
          <p:cNvPr id="5" name="Image 4">
            <a:extLst>
              <a:ext uri="{FF2B5EF4-FFF2-40B4-BE49-F238E27FC236}">
                <a16:creationId xmlns:a16="http://schemas.microsoft.com/office/drawing/2014/main" id="{2C127F47-0CF5-EEA3-3EA6-FDF9DF3CCE16}"/>
              </a:ext>
            </a:extLst>
          </p:cNvPr>
          <p:cNvPicPr>
            <a:picLocks noChangeAspect="1"/>
          </p:cNvPicPr>
          <p:nvPr/>
        </p:nvPicPr>
        <p:blipFill>
          <a:blip r:embed="rId2"/>
          <a:stretch>
            <a:fillRect/>
          </a:stretch>
        </p:blipFill>
        <p:spPr>
          <a:xfrm rot="5400000">
            <a:off x="1646310" y="3583096"/>
            <a:ext cx="2614431" cy="918829"/>
          </a:xfrm>
          <a:prstGeom prst="rect">
            <a:avLst/>
          </a:prstGeom>
        </p:spPr>
      </p:pic>
      <p:sp>
        <p:nvSpPr>
          <p:cNvPr id="8" name="ZoneTexte 7">
            <a:extLst>
              <a:ext uri="{FF2B5EF4-FFF2-40B4-BE49-F238E27FC236}">
                <a16:creationId xmlns:a16="http://schemas.microsoft.com/office/drawing/2014/main" id="{7AA498D8-F3A1-EE87-55CD-94499A2F6544}"/>
              </a:ext>
            </a:extLst>
          </p:cNvPr>
          <p:cNvSpPr txBox="1"/>
          <p:nvPr/>
        </p:nvSpPr>
        <p:spPr>
          <a:xfrm>
            <a:off x="3500459" y="2594647"/>
            <a:ext cx="4697243" cy="2895729"/>
          </a:xfrm>
          <a:prstGeom prst="rect">
            <a:avLst/>
          </a:prstGeom>
          <a:noFill/>
        </p:spPr>
        <p:txBody>
          <a:bodyPr wrap="square">
            <a:spAutoFit/>
          </a:bodyPr>
          <a:lstStyle/>
          <a:p>
            <a:r>
              <a:rPr lang="fr-FR" sz="1403" b="1" dirty="0">
                <a:solidFill>
                  <a:srgbClr val="7030A0"/>
                </a:solidFill>
                <a:latin typeface="Chiller" panose="04020404031007020602" pitchFamily="82" charset="0"/>
              </a:rPr>
              <a:t>REGLES DU JEU MEDIEVAL MADNESS</a:t>
            </a:r>
          </a:p>
          <a:p>
            <a:endParaRPr lang="fr-FR" sz="614" b="1" dirty="0">
              <a:solidFill>
                <a:schemeClr val="bg1"/>
              </a:solidFill>
            </a:endParaRPr>
          </a:p>
          <a:p>
            <a:r>
              <a:rPr lang="fr-FR" sz="900" b="1" dirty="0">
                <a:solidFill>
                  <a:srgbClr val="FFC000"/>
                </a:solidFill>
                <a:latin typeface="Chiller" panose="04020404031007020602" pitchFamily="82" charset="0"/>
              </a:rPr>
              <a:t>SUPER TIR D'ADRESSE : </a:t>
            </a:r>
            <a:r>
              <a:rPr lang="fr-FR" sz="900" b="1" dirty="0">
                <a:solidFill>
                  <a:schemeClr val="bg1"/>
                </a:solidFill>
                <a:latin typeface="Chiller" panose="04020404031007020602" pitchFamily="82" charset="0"/>
              </a:rPr>
              <a:t>Appuyer le flipper gauche et lancer la bille. Viser les flèches clignotantes.</a:t>
            </a:r>
          </a:p>
          <a:p>
            <a:r>
              <a:rPr lang="fr-FR" sz="900" b="1" dirty="0">
                <a:solidFill>
                  <a:srgbClr val="FFC000"/>
                </a:solidFill>
                <a:latin typeface="Chiller" panose="04020404031007020602" pitchFamily="82" charset="0"/>
              </a:rPr>
              <a:t>DETRUIS LE CHATEAU : </a:t>
            </a:r>
            <a:r>
              <a:rPr lang="fr-FR" sz="900" b="1" dirty="0">
                <a:solidFill>
                  <a:schemeClr val="bg1"/>
                </a:solidFill>
                <a:latin typeface="Chiller" panose="04020404031007020602" pitchFamily="82" charset="0"/>
              </a:rPr>
              <a:t>Vise le pont-levis, la porte, puis détruis le château.  Détruis les châteaux de tous les Barons pour attaquer ensuite le Roi de Payne !!</a:t>
            </a:r>
          </a:p>
          <a:p>
            <a:r>
              <a:rPr lang="fr-FR" sz="900" b="1" dirty="0">
                <a:solidFill>
                  <a:srgbClr val="FFC000"/>
                </a:solidFill>
                <a:latin typeface="Chiller" panose="04020404031007020602" pitchFamily="82" charset="0"/>
              </a:rPr>
              <a:t>EXTRA BILLE : </a:t>
            </a:r>
            <a:r>
              <a:rPr lang="fr-FR" sz="900" b="1" dirty="0">
                <a:solidFill>
                  <a:schemeClr val="bg1"/>
                </a:solidFill>
                <a:latin typeface="Chiller" panose="04020404031007020602" pitchFamily="82" charset="0"/>
              </a:rPr>
              <a:t>Détruis les châteaux OU prends les «</a:t>
            </a:r>
            <a:r>
              <a:rPr lang="fr-FR" sz="900" b="1" dirty="0" err="1">
                <a:solidFill>
                  <a:schemeClr val="bg1"/>
                </a:solidFill>
                <a:latin typeface="Chiller" panose="04020404031007020602" pitchFamily="82" charset="0"/>
              </a:rPr>
              <a:t>Hurry-ups</a:t>
            </a:r>
            <a:r>
              <a:rPr lang="fr-FR" sz="900" b="1" dirty="0">
                <a:solidFill>
                  <a:schemeClr val="bg1"/>
                </a:solidFill>
                <a:latin typeface="Chiller" panose="04020404031007020602" pitchFamily="82" charset="0"/>
              </a:rPr>
              <a:t>» Ou prends le super jackpot du </a:t>
            </a:r>
            <a:r>
              <a:rPr lang="fr-FR" sz="900" b="1" dirty="0" err="1">
                <a:solidFill>
                  <a:schemeClr val="bg1"/>
                </a:solidFill>
                <a:latin typeface="Chiller" panose="04020404031007020602" pitchFamily="82" charset="0"/>
              </a:rPr>
              <a:t>multibille</a:t>
            </a:r>
            <a:r>
              <a:rPr lang="fr-FR" sz="900" b="1" dirty="0">
                <a:solidFill>
                  <a:schemeClr val="bg1"/>
                </a:solidFill>
                <a:latin typeface="Chiller" panose="04020404031007020602" pitchFamily="82" charset="0"/>
              </a:rPr>
              <a:t> château pour allumer l’extra-bille. Vise l’éjecteur droit pour l’obtenir.</a:t>
            </a:r>
          </a:p>
          <a:p>
            <a:r>
              <a:rPr lang="fr-FR" sz="900" b="1" dirty="0">
                <a:solidFill>
                  <a:srgbClr val="FFC000"/>
                </a:solidFill>
                <a:latin typeface="Chiller" panose="04020404031007020602" pitchFamily="82" charset="0"/>
              </a:rPr>
              <a:t>MULTIBILLE du CHATEAU : </a:t>
            </a:r>
            <a:r>
              <a:rPr lang="fr-FR" sz="900" b="1" dirty="0">
                <a:solidFill>
                  <a:schemeClr val="bg1"/>
                </a:solidFill>
                <a:latin typeface="Chiller" panose="04020404031007020602" pitchFamily="82" charset="0"/>
              </a:rPr>
              <a:t>Capture 3 billes dans le château pour démarrer le </a:t>
            </a:r>
            <a:r>
              <a:rPr lang="fr-FR" sz="900" b="1" dirty="0" err="1">
                <a:solidFill>
                  <a:schemeClr val="bg1"/>
                </a:solidFill>
                <a:latin typeface="Chiller" panose="04020404031007020602" pitchFamily="82" charset="0"/>
              </a:rPr>
              <a:t>multibilles</a:t>
            </a:r>
            <a:r>
              <a:rPr lang="fr-FR" sz="900" b="1" dirty="0">
                <a:solidFill>
                  <a:schemeClr val="bg1"/>
                </a:solidFill>
                <a:latin typeface="Chiller" panose="04020404031007020602" pitchFamily="82" charset="0"/>
              </a:rPr>
              <a:t>.  Vise les rampes pour prendre les jackpots.  5 jackpots donnent le Super Jackpot.  Le Super jackpot donne l’extra-bille.</a:t>
            </a:r>
          </a:p>
          <a:p>
            <a:r>
              <a:rPr lang="fr-FR" sz="900" b="1" dirty="0">
                <a:solidFill>
                  <a:srgbClr val="FFC000"/>
                </a:solidFill>
                <a:latin typeface="Chiller" panose="04020404031007020602" pitchFamily="82" charset="0"/>
              </a:rPr>
              <a:t>TROLLS ! : </a:t>
            </a:r>
            <a:r>
              <a:rPr lang="fr-FR" sz="900" b="1" dirty="0">
                <a:solidFill>
                  <a:schemeClr val="bg1"/>
                </a:solidFill>
                <a:latin typeface="Chiller" panose="04020404031007020602" pitchFamily="82" charset="0"/>
              </a:rPr>
              <a:t>La cible jaune du centre allume Trolls !  L’éjecteur droit démarre Trolls ! Vise les Trolls pour les détruire et allumer Troll Madness – la Folle des Trolls - par l’éjecteur droit.</a:t>
            </a:r>
          </a:p>
          <a:p>
            <a:r>
              <a:rPr lang="fr-FR" sz="900" b="1" dirty="0" err="1">
                <a:solidFill>
                  <a:srgbClr val="FFC000"/>
                </a:solidFill>
                <a:latin typeface="Chiller" panose="04020404031007020602" pitchFamily="82" charset="0"/>
              </a:rPr>
              <a:t>Multibille</a:t>
            </a:r>
            <a:r>
              <a:rPr lang="fr-FR" sz="900" b="1" dirty="0">
                <a:solidFill>
                  <a:srgbClr val="FFC000"/>
                </a:solidFill>
                <a:latin typeface="Chiller" panose="04020404031007020602" pitchFamily="82" charset="0"/>
              </a:rPr>
              <a:t> MADNESS : </a:t>
            </a:r>
            <a:r>
              <a:rPr lang="fr-FR" sz="900" b="1" dirty="0">
                <a:solidFill>
                  <a:schemeClr val="bg1"/>
                </a:solidFill>
                <a:latin typeface="Chiller" panose="04020404031007020602" pitchFamily="82" charset="0"/>
              </a:rPr>
              <a:t>Complète au moins un de «</a:t>
            </a:r>
            <a:r>
              <a:rPr lang="fr-FR" sz="900" b="1" dirty="0" err="1">
                <a:solidFill>
                  <a:schemeClr val="bg1"/>
                </a:solidFill>
                <a:latin typeface="Chiller" panose="04020404031007020602" pitchFamily="82" charset="0"/>
              </a:rPr>
              <a:t>Joust</a:t>
            </a:r>
            <a:r>
              <a:rPr lang="fr-FR" sz="900" b="1" dirty="0">
                <a:solidFill>
                  <a:schemeClr val="bg1"/>
                </a:solidFill>
                <a:latin typeface="Chiller" panose="04020404031007020602" pitchFamily="82" charset="0"/>
              </a:rPr>
              <a:t> Victory», «</a:t>
            </a:r>
            <a:r>
              <a:rPr lang="fr-FR" sz="900" b="1" dirty="0" err="1">
                <a:solidFill>
                  <a:schemeClr val="bg1"/>
                </a:solidFill>
                <a:latin typeface="Chiller" panose="04020404031007020602" pitchFamily="82" charset="0"/>
              </a:rPr>
              <a:t>Catapult</a:t>
            </a:r>
            <a:r>
              <a:rPr lang="fr-FR" sz="900" b="1" dirty="0">
                <a:solidFill>
                  <a:schemeClr val="bg1"/>
                </a:solidFill>
                <a:latin typeface="Chiller" panose="04020404031007020602" pitchFamily="82" charset="0"/>
              </a:rPr>
              <a:t> Slam», «</a:t>
            </a:r>
            <a:r>
              <a:rPr lang="fr-FR" sz="900" b="1" dirty="0" err="1">
                <a:solidFill>
                  <a:schemeClr val="bg1"/>
                </a:solidFill>
                <a:latin typeface="Chiller" panose="04020404031007020602" pitchFamily="82" charset="0"/>
              </a:rPr>
              <a:t>Revolting</a:t>
            </a:r>
            <a:r>
              <a:rPr lang="fr-FR" sz="900" b="1" dirty="0">
                <a:solidFill>
                  <a:schemeClr val="bg1"/>
                </a:solidFill>
                <a:latin typeface="Chiller" panose="04020404031007020602" pitchFamily="82" charset="0"/>
              </a:rPr>
              <a:t> </a:t>
            </a:r>
            <a:r>
              <a:rPr lang="fr-FR" sz="900" b="1" dirty="0" err="1">
                <a:solidFill>
                  <a:schemeClr val="bg1"/>
                </a:solidFill>
                <a:latin typeface="Chiller" panose="04020404031007020602" pitchFamily="82" charset="0"/>
              </a:rPr>
              <a:t>Peasants</a:t>
            </a:r>
            <a:r>
              <a:rPr lang="fr-FR" sz="900" b="1" dirty="0">
                <a:solidFill>
                  <a:schemeClr val="bg1"/>
                </a:solidFill>
                <a:latin typeface="Chiller" panose="04020404031007020602" pitchFamily="82" charset="0"/>
              </a:rPr>
              <a:t>», «Save the </a:t>
            </a:r>
            <a:r>
              <a:rPr lang="fr-FR" sz="900" b="1" dirty="0" err="1">
                <a:solidFill>
                  <a:schemeClr val="bg1"/>
                </a:solidFill>
                <a:latin typeface="Chiller" panose="04020404031007020602" pitchFamily="82" charset="0"/>
              </a:rPr>
              <a:t>Damsels</a:t>
            </a:r>
            <a:r>
              <a:rPr lang="fr-FR" sz="900" b="1" dirty="0">
                <a:solidFill>
                  <a:schemeClr val="bg1"/>
                </a:solidFill>
                <a:latin typeface="Chiller" panose="04020404031007020602" pitchFamily="82" charset="0"/>
              </a:rPr>
              <a:t>», ou Trolls! Pour allumer l’éjecteur droit.  Plus vous allumez, plus vous gagnerez.  Viser l’éjecteur droit.  Les flèches donnent le jackpot. </a:t>
            </a:r>
          </a:p>
          <a:p>
            <a:r>
              <a:rPr lang="fr-FR" sz="900" b="1" dirty="0">
                <a:solidFill>
                  <a:srgbClr val="FFC000"/>
                </a:solidFill>
                <a:latin typeface="Chiller" panose="04020404031007020602" pitchFamily="82" charset="0"/>
              </a:rPr>
              <a:t>VITE!! : </a:t>
            </a:r>
            <a:r>
              <a:rPr lang="fr-FR" sz="900" b="1" dirty="0">
                <a:solidFill>
                  <a:schemeClr val="bg1"/>
                </a:solidFill>
                <a:latin typeface="Chiller" panose="04020404031007020602" pitchFamily="82" charset="0"/>
              </a:rPr>
              <a:t>Démarre «</a:t>
            </a:r>
            <a:r>
              <a:rPr lang="fr-FR" sz="900" b="1" dirty="0" err="1">
                <a:solidFill>
                  <a:schemeClr val="bg1"/>
                </a:solidFill>
                <a:latin typeface="Chiller" panose="04020404031007020602" pitchFamily="82" charset="0"/>
              </a:rPr>
              <a:t>Hurry</a:t>
            </a:r>
            <a:r>
              <a:rPr lang="fr-FR" sz="900" b="1" dirty="0">
                <a:solidFill>
                  <a:schemeClr val="bg1"/>
                </a:solidFill>
                <a:latin typeface="Chiller" panose="04020404031007020602" pitchFamily="82" charset="0"/>
              </a:rPr>
              <a:t>-up» en faisant au moins un parmi Joute Victorieuse, Catapulte, Révolte Paysanne, Sauve les Damoiselles, ou Trolls! APRES l’allumage du </a:t>
            </a:r>
            <a:r>
              <a:rPr lang="fr-FR" sz="900" b="1" dirty="0" err="1">
                <a:solidFill>
                  <a:schemeClr val="bg1"/>
                </a:solidFill>
                <a:latin typeface="Chiller" panose="04020404031007020602" pitchFamily="82" charset="0"/>
              </a:rPr>
              <a:t>multibille</a:t>
            </a:r>
            <a:r>
              <a:rPr lang="fr-FR" sz="900" b="1" dirty="0">
                <a:solidFill>
                  <a:schemeClr val="bg1"/>
                </a:solidFill>
                <a:latin typeface="Chiller" panose="04020404031007020602" pitchFamily="82" charset="0"/>
              </a:rPr>
              <a:t> Madness.  Tire au centre.</a:t>
            </a:r>
          </a:p>
          <a:p>
            <a:r>
              <a:rPr lang="fr-FR" sz="900" b="1" dirty="0">
                <a:solidFill>
                  <a:srgbClr val="FFC000"/>
                </a:solidFill>
                <a:latin typeface="Chiller" panose="04020404031007020602" pitchFamily="82" charset="0"/>
              </a:rPr>
              <a:t>ROYAL MADNESS : </a:t>
            </a:r>
            <a:r>
              <a:rPr lang="fr-FR" sz="900" b="1" dirty="0">
                <a:solidFill>
                  <a:schemeClr val="bg1"/>
                </a:solidFill>
                <a:latin typeface="Chiller" panose="04020404031007020602" pitchFamily="82" charset="0"/>
              </a:rPr>
              <a:t>Finis </a:t>
            </a:r>
            <a:r>
              <a:rPr lang="fr-FR" sz="900" b="1" dirty="0" err="1">
                <a:solidFill>
                  <a:schemeClr val="bg1"/>
                </a:solidFill>
                <a:latin typeface="Chiller" panose="04020404031007020602" pitchFamily="82" charset="0"/>
              </a:rPr>
              <a:t>Joust</a:t>
            </a:r>
            <a:r>
              <a:rPr lang="fr-FR" sz="900" b="1" dirty="0">
                <a:solidFill>
                  <a:schemeClr val="bg1"/>
                </a:solidFill>
                <a:latin typeface="Chiller" panose="04020404031007020602" pitchFamily="82" charset="0"/>
              </a:rPr>
              <a:t>, </a:t>
            </a:r>
            <a:r>
              <a:rPr lang="fr-FR" sz="900" b="1" dirty="0" err="1">
                <a:solidFill>
                  <a:schemeClr val="bg1"/>
                </a:solidFill>
                <a:latin typeface="Chiller" panose="04020404031007020602" pitchFamily="82" charset="0"/>
              </a:rPr>
              <a:t>Catapult</a:t>
            </a:r>
            <a:r>
              <a:rPr lang="fr-FR" sz="900" b="1" dirty="0">
                <a:solidFill>
                  <a:schemeClr val="bg1"/>
                </a:solidFill>
                <a:latin typeface="Chiller" panose="04020404031007020602" pitchFamily="82" charset="0"/>
              </a:rPr>
              <a:t>, </a:t>
            </a:r>
            <a:r>
              <a:rPr lang="fr-FR" sz="900" b="1" dirty="0" err="1">
                <a:solidFill>
                  <a:schemeClr val="bg1"/>
                </a:solidFill>
                <a:latin typeface="Chiller" panose="04020404031007020602" pitchFamily="82" charset="0"/>
              </a:rPr>
              <a:t>Peasants</a:t>
            </a:r>
            <a:r>
              <a:rPr lang="fr-FR" sz="900" b="1" dirty="0">
                <a:solidFill>
                  <a:schemeClr val="bg1"/>
                </a:solidFill>
                <a:latin typeface="Chiller" panose="04020404031007020602" pitchFamily="82" charset="0"/>
              </a:rPr>
              <a:t>, </a:t>
            </a:r>
            <a:r>
              <a:rPr lang="fr-FR" sz="900" b="1" dirty="0" err="1">
                <a:solidFill>
                  <a:schemeClr val="bg1"/>
                </a:solidFill>
                <a:latin typeface="Chiller" panose="04020404031007020602" pitchFamily="82" charset="0"/>
              </a:rPr>
              <a:t>Damsels</a:t>
            </a:r>
            <a:r>
              <a:rPr lang="fr-FR" sz="900" b="1" dirty="0">
                <a:solidFill>
                  <a:schemeClr val="bg1"/>
                </a:solidFill>
                <a:latin typeface="Chiller" panose="04020404031007020602" pitchFamily="82" charset="0"/>
              </a:rPr>
              <a:t>, Trolls! et </a:t>
            </a:r>
            <a:r>
              <a:rPr lang="fr-FR" sz="900" b="1" dirty="0" err="1">
                <a:solidFill>
                  <a:schemeClr val="bg1"/>
                </a:solidFill>
                <a:latin typeface="Chiller" panose="04020404031007020602" pitchFamily="82" charset="0"/>
              </a:rPr>
              <a:t>Multibille</a:t>
            </a:r>
            <a:r>
              <a:rPr lang="fr-FR" sz="900" b="1" dirty="0">
                <a:solidFill>
                  <a:schemeClr val="bg1"/>
                </a:solidFill>
                <a:latin typeface="Chiller" panose="04020404031007020602" pitchFamily="82" charset="0"/>
              </a:rPr>
              <a:t> Madness pour allumer Royal Madness sur l’éjecteur droit.  Finis tous les tirs allumés à temps pour obtenir l’Extra Bille.</a:t>
            </a:r>
          </a:p>
          <a:p>
            <a:r>
              <a:rPr lang="fr-FR" sz="900" b="1" dirty="0">
                <a:solidFill>
                  <a:srgbClr val="FFC000"/>
                </a:solidFill>
                <a:latin typeface="Chiller" panose="04020404031007020602" pitchFamily="82" charset="0"/>
              </a:rPr>
              <a:t>BATAILLE POUR LE ROYAUME : </a:t>
            </a:r>
            <a:r>
              <a:rPr lang="fr-FR" sz="900" b="1" dirty="0">
                <a:solidFill>
                  <a:schemeClr val="bg1"/>
                </a:solidFill>
                <a:latin typeface="Chiller" panose="04020404031007020602" pitchFamily="82" charset="0"/>
              </a:rPr>
              <a:t>Prends 3 Joutes Victorieuses, 3 Tirs Catapultes, 3 Révoltes Paysanne, 3 Damoiselles, Détruis les châteaux, et détruis 10 Trolls pour allumer la Bataille pour le Royaume.  Vise au centre pour démarrer. Pendant la bataille, vise les cibles clignotantes pour battre le Roi de Payne et pacifier le pays.</a:t>
            </a:r>
          </a:p>
        </p:txBody>
      </p:sp>
    </p:spTree>
    <p:extLst>
      <p:ext uri="{BB962C8B-B14F-4D97-AF65-F5344CB8AC3E}">
        <p14:creationId xmlns:p14="http://schemas.microsoft.com/office/powerpoint/2010/main" val="142084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DE7B0F-6BD9-1F31-80C7-DF49059C2AD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1FF783BB-441D-FA6D-4AC6-2F963E558270}"/>
              </a:ext>
            </a:extLst>
          </p:cNvPr>
          <p:cNvSpPr/>
          <p:nvPr/>
        </p:nvSpPr>
        <p:spPr>
          <a:xfrm>
            <a:off x="2490839" y="2401869"/>
            <a:ext cx="6120000" cy="3600000"/>
          </a:xfrm>
          <a:prstGeom prst="rect">
            <a:avLst/>
          </a:prstGeom>
          <a:solidFill>
            <a:srgbClr val="150B0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579"/>
          </a:p>
        </p:txBody>
      </p:sp>
      <p:pic>
        <p:nvPicPr>
          <p:cNvPr id="5" name="Image 4">
            <a:extLst>
              <a:ext uri="{FF2B5EF4-FFF2-40B4-BE49-F238E27FC236}">
                <a16:creationId xmlns:a16="http://schemas.microsoft.com/office/drawing/2014/main" id="{653D88A5-EB3E-1549-5A2A-C30939CC19C0}"/>
              </a:ext>
            </a:extLst>
          </p:cNvPr>
          <p:cNvPicPr>
            <a:picLocks noChangeAspect="1"/>
          </p:cNvPicPr>
          <p:nvPr/>
        </p:nvPicPr>
        <p:blipFill>
          <a:blip r:embed="rId2"/>
          <a:stretch>
            <a:fillRect/>
          </a:stretch>
        </p:blipFill>
        <p:spPr>
          <a:xfrm rot="5400000">
            <a:off x="6705027" y="3554007"/>
            <a:ext cx="2592000" cy="910945"/>
          </a:xfrm>
          <a:prstGeom prst="rect">
            <a:avLst/>
          </a:prstGeom>
        </p:spPr>
      </p:pic>
      <p:sp>
        <p:nvSpPr>
          <p:cNvPr id="8" name="ZoneTexte 7">
            <a:extLst>
              <a:ext uri="{FF2B5EF4-FFF2-40B4-BE49-F238E27FC236}">
                <a16:creationId xmlns:a16="http://schemas.microsoft.com/office/drawing/2014/main" id="{3BC5E091-B727-29E3-C94D-6A67EB4135CE}"/>
              </a:ext>
            </a:extLst>
          </p:cNvPr>
          <p:cNvSpPr txBox="1"/>
          <p:nvPr/>
        </p:nvSpPr>
        <p:spPr>
          <a:xfrm>
            <a:off x="3268630" y="2599251"/>
            <a:ext cx="4276924" cy="3205236"/>
          </a:xfrm>
          <a:prstGeom prst="rect">
            <a:avLst/>
          </a:prstGeom>
          <a:noFill/>
        </p:spPr>
        <p:txBody>
          <a:bodyPr wrap="square">
            <a:spAutoFit/>
          </a:bodyPr>
          <a:lstStyle/>
          <a:p>
            <a:r>
              <a:rPr lang="fr-FR" sz="1403" b="1" dirty="0">
                <a:solidFill>
                  <a:srgbClr val="7030A0"/>
                </a:solidFill>
                <a:latin typeface="Chiller" panose="04020404031007020602" pitchFamily="82" charset="0"/>
                <a:cs typeface="Arial" panose="020B0604020202020204" pitchFamily="34" charset="0"/>
              </a:rPr>
              <a:t>TARIFS</a:t>
            </a:r>
          </a:p>
          <a:p>
            <a:endParaRPr lang="fr-FR" sz="1403" b="1" dirty="0">
              <a:solidFill>
                <a:srgbClr val="7030A0"/>
              </a:solidFill>
              <a:latin typeface="Chiller" panose="04020404031007020602" pitchFamily="82" charset="0"/>
              <a:cs typeface="Arial" panose="020B0604020202020204" pitchFamily="34" charset="0"/>
            </a:endParaRPr>
          </a:p>
          <a:p>
            <a:endParaRPr lang="fr-FR" sz="614" dirty="0">
              <a:solidFill>
                <a:schemeClr val="bg1"/>
              </a:solidFill>
              <a:latin typeface="Chiller" panose="04020404031007020602" pitchFamily="82" charset="0"/>
              <a:cs typeface="Arial" panose="020B0604020202020204" pitchFamily="34" charset="0"/>
            </a:endParaRPr>
          </a:p>
          <a:p>
            <a:r>
              <a:rPr lang="fr-FR" sz="2000" b="1" dirty="0">
                <a:solidFill>
                  <a:srgbClr val="FFC000"/>
                </a:solidFill>
                <a:latin typeface="Chiller" panose="04020404031007020602" pitchFamily="82" charset="0"/>
                <a:cs typeface="Arial" panose="020B0604020202020204" pitchFamily="34" charset="0"/>
              </a:rPr>
              <a:t>1 PARTIE </a:t>
            </a:r>
            <a:r>
              <a:rPr lang="fr-FR" sz="2000" b="1" dirty="0">
                <a:solidFill>
                  <a:srgbClr val="FFC000"/>
                </a:solidFill>
                <a:latin typeface="Chiller" panose="04020404031007020602" pitchFamily="82" charset="0"/>
                <a:cs typeface="Arial" panose="020B0604020202020204" pitchFamily="34" charset="0"/>
                <a:sym typeface="Wingdings" panose="05000000000000000000" pitchFamily="2" charset="2"/>
              </a:rPr>
              <a:t> </a:t>
            </a:r>
            <a:r>
              <a:rPr lang="fr-FR" sz="2000" b="1" dirty="0">
                <a:solidFill>
                  <a:schemeClr val="bg1"/>
                </a:solidFill>
                <a:latin typeface="Chiller" panose="04020404031007020602" pitchFamily="82" charset="0"/>
                <a:cs typeface="Arial" panose="020B0604020202020204" pitchFamily="34" charset="0"/>
                <a:sym typeface="Wingdings" panose="05000000000000000000" pitchFamily="2" charset="2"/>
              </a:rPr>
              <a:t>0 €</a:t>
            </a:r>
          </a:p>
          <a:p>
            <a:endParaRPr lang="fr-FR" sz="2000" b="1" dirty="0">
              <a:solidFill>
                <a:srgbClr val="FFC000"/>
              </a:solidFill>
              <a:latin typeface="Chiller" panose="04020404031007020602" pitchFamily="82" charset="0"/>
              <a:cs typeface="Arial" panose="020B0604020202020204" pitchFamily="34" charset="0"/>
              <a:sym typeface="Wingdings" panose="05000000000000000000" pitchFamily="2" charset="2"/>
            </a:endParaRPr>
          </a:p>
          <a:p>
            <a:r>
              <a:rPr lang="fr-FR" sz="2000" b="1" dirty="0">
                <a:solidFill>
                  <a:srgbClr val="FFC000"/>
                </a:solidFill>
                <a:latin typeface="Chiller" panose="04020404031007020602" pitchFamily="82" charset="0"/>
                <a:cs typeface="Arial" panose="020B0604020202020204" pitchFamily="34" charset="0"/>
                <a:sym typeface="Wingdings" panose="05000000000000000000" pitchFamily="2" charset="2"/>
              </a:rPr>
              <a:t>5 PARTIES  </a:t>
            </a:r>
            <a:r>
              <a:rPr lang="fr-FR" sz="2000" b="1" dirty="0">
                <a:solidFill>
                  <a:schemeClr val="bg1"/>
                </a:solidFill>
                <a:latin typeface="Chiller" panose="04020404031007020602" pitchFamily="82" charset="0"/>
                <a:cs typeface="Arial" panose="020B0604020202020204" pitchFamily="34" charset="0"/>
                <a:sym typeface="Wingdings" panose="05000000000000000000" pitchFamily="2" charset="2"/>
              </a:rPr>
              <a:t>1 apéro</a:t>
            </a:r>
          </a:p>
          <a:p>
            <a:endParaRPr lang="fr-FR" sz="2000" b="1" dirty="0">
              <a:solidFill>
                <a:srgbClr val="FFC000"/>
              </a:solidFill>
              <a:latin typeface="Chiller" panose="04020404031007020602" pitchFamily="82" charset="0"/>
              <a:cs typeface="Arial" panose="020B0604020202020204" pitchFamily="34" charset="0"/>
              <a:sym typeface="Wingdings" panose="05000000000000000000" pitchFamily="2" charset="2"/>
            </a:endParaRPr>
          </a:p>
          <a:p>
            <a:r>
              <a:rPr lang="fr-FR" sz="2000" b="1" dirty="0">
                <a:solidFill>
                  <a:srgbClr val="FFC000"/>
                </a:solidFill>
                <a:latin typeface="Chiller" panose="04020404031007020602" pitchFamily="82" charset="0"/>
                <a:cs typeface="Arial" panose="020B0604020202020204" pitchFamily="34" charset="0"/>
                <a:sym typeface="Wingdings" panose="05000000000000000000" pitchFamily="2" charset="2"/>
              </a:rPr>
              <a:t>N PARTIES  </a:t>
            </a:r>
            <a:r>
              <a:rPr lang="fr-FR" sz="2000" b="1" dirty="0">
                <a:solidFill>
                  <a:schemeClr val="bg1"/>
                </a:solidFill>
                <a:latin typeface="Chiller" panose="04020404031007020602" pitchFamily="82" charset="0"/>
                <a:cs typeface="Arial" panose="020B0604020202020204" pitchFamily="34" charset="0"/>
                <a:sym typeface="Wingdings" panose="05000000000000000000" pitchFamily="2" charset="2"/>
              </a:rPr>
              <a:t>1 Cubi</a:t>
            </a:r>
          </a:p>
          <a:p>
            <a:endParaRPr lang="fr-FR" sz="2000" b="1" dirty="0">
              <a:solidFill>
                <a:srgbClr val="FFC000"/>
              </a:solidFill>
              <a:latin typeface="Chiller" panose="04020404031007020602" pitchFamily="82" charset="0"/>
              <a:cs typeface="Arial" panose="020B0604020202020204" pitchFamily="34" charset="0"/>
              <a:sym typeface="Wingdings" panose="05000000000000000000" pitchFamily="2" charset="2"/>
            </a:endParaRPr>
          </a:p>
          <a:p>
            <a:pPr algn="ctr"/>
            <a:r>
              <a:rPr lang="fr-FR" sz="2000" b="1" dirty="0">
                <a:solidFill>
                  <a:schemeClr val="bg1"/>
                </a:solidFill>
                <a:latin typeface="Chiller" panose="04020404031007020602" pitchFamily="82" charset="0"/>
                <a:cs typeface="Arial" panose="020B0604020202020204" pitchFamily="34" charset="0"/>
                <a:sym typeface="Wingdings" panose="05000000000000000000" pitchFamily="2" charset="2"/>
              </a:rPr>
              <a:t>3 Billes par partie</a:t>
            </a:r>
          </a:p>
          <a:p>
            <a:endParaRPr lang="fr-FR" sz="702" b="1" dirty="0">
              <a:solidFill>
                <a:srgbClr val="FFC000"/>
              </a:solidFill>
              <a:latin typeface="Chiller" panose="04020404031007020602" pitchFamily="82" charset="0"/>
              <a:cs typeface="Arial" panose="020B0604020202020204" pitchFamily="34" charset="0"/>
              <a:sym typeface="Wingdings" panose="05000000000000000000" pitchFamily="2" charset="2"/>
            </a:endParaRPr>
          </a:p>
          <a:p>
            <a:endParaRPr lang="fr-FR" sz="702" b="1" dirty="0">
              <a:solidFill>
                <a:srgbClr val="FFC000"/>
              </a:solidFill>
              <a:latin typeface="Chiller" panose="04020404031007020602" pitchFamily="82" charset="0"/>
              <a:cs typeface="Arial" panose="020B0604020202020204" pitchFamily="34" charset="0"/>
              <a:sym typeface="Wingdings" panose="05000000000000000000" pitchFamily="2" charset="2"/>
            </a:endParaRPr>
          </a:p>
          <a:p>
            <a:endParaRPr lang="fr-FR" sz="702" b="1" dirty="0">
              <a:solidFill>
                <a:srgbClr val="FFC000"/>
              </a:solidFill>
              <a:latin typeface="Chiller" panose="04020404031007020602" pitchFamily="82" charset="0"/>
              <a:cs typeface="Arial" panose="020B0604020202020204" pitchFamily="34" charset="0"/>
              <a:sym typeface="Wingdings" panose="05000000000000000000" pitchFamily="2" charset="2"/>
            </a:endParaRPr>
          </a:p>
          <a:p>
            <a:endParaRPr lang="fr-FR" sz="702" dirty="0">
              <a:solidFill>
                <a:schemeClr val="bg1"/>
              </a:solidFill>
              <a:latin typeface="Chiller" panose="04020404031007020602" pitchFamily="82" charset="0"/>
              <a:cs typeface="Arial" panose="020B0604020202020204" pitchFamily="34" charset="0"/>
            </a:endParaRPr>
          </a:p>
        </p:txBody>
      </p:sp>
    </p:spTree>
    <p:extLst>
      <p:ext uri="{BB962C8B-B14F-4D97-AF65-F5344CB8AC3E}">
        <p14:creationId xmlns:p14="http://schemas.microsoft.com/office/powerpoint/2010/main" val="257631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DF650B-CD43-4EC6-D687-3BAB791C9716}"/>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09A1B7F-EBA0-1B23-EA7C-8B7480DFD72A}"/>
              </a:ext>
            </a:extLst>
          </p:cNvPr>
          <p:cNvSpPr/>
          <p:nvPr/>
        </p:nvSpPr>
        <p:spPr>
          <a:xfrm>
            <a:off x="2263656" y="2469669"/>
            <a:ext cx="6120000" cy="3240000"/>
          </a:xfrm>
          <a:prstGeom prst="rect">
            <a:avLst/>
          </a:prstGeom>
          <a:solidFill>
            <a:srgbClr val="150B0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579"/>
          </a:p>
        </p:txBody>
      </p:sp>
      <p:pic>
        <p:nvPicPr>
          <p:cNvPr id="5" name="Image 4">
            <a:extLst>
              <a:ext uri="{FF2B5EF4-FFF2-40B4-BE49-F238E27FC236}">
                <a16:creationId xmlns:a16="http://schemas.microsoft.com/office/drawing/2014/main" id="{CB8A626A-87FF-37F4-AF39-5EAE444D68D0}"/>
              </a:ext>
            </a:extLst>
          </p:cNvPr>
          <p:cNvPicPr>
            <a:picLocks noChangeAspect="1"/>
          </p:cNvPicPr>
          <p:nvPr/>
        </p:nvPicPr>
        <p:blipFill>
          <a:blip r:embed="rId2"/>
          <a:stretch>
            <a:fillRect/>
          </a:stretch>
        </p:blipFill>
        <p:spPr>
          <a:xfrm rot="5400000">
            <a:off x="1950870" y="3772822"/>
            <a:ext cx="1803112" cy="633694"/>
          </a:xfrm>
          <a:prstGeom prst="rect">
            <a:avLst/>
          </a:prstGeom>
        </p:spPr>
      </p:pic>
      <p:sp>
        <p:nvSpPr>
          <p:cNvPr id="8" name="ZoneTexte 7">
            <a:extLst>
              <a:ext uri="{FF2B5EF4-FFF2-40B4-BE49-F238E27FC236}">
                <a16:creationId xmlns:a16="http://schemas.microsoft.com/office/drawing/2014/main" id="{C4C89D65-33BF-0FE1-179B-E2FAEAD2FD90}"/>
              </a:ext>
            </a:extLst>
          </p:cNvPr>
          <p:cNvSpPr txBox="1"/>
          <p:nvPr/>
        </p:nvSpPr>
        <p:spPr>
          <a:xfrm>
            <a:off x="3279179" y="2595638"/>
            <a:ext cx="4877055" cy="2988062"/>
          </a:xfrm>
          <a:prstGeom prst="rect">
            <a:avLst/>
          </a:prstGeom>
          <a:noFill/>
        </p:spPr>
        <p:txBody>
          <a:bodyPr wrap="square">
            <a:spAutoFit/>
          </a:bodyPr>
          <a:lstStyle/>
          <a:p>
            <a:r>
              <a:rPr lang="fr-FR" sz="1403" b="1" dirty="0">
                <a:solidFill>
                  <a:srgbClr val="7030A0"/>
                </a:solidFill>
                <a:latin typeface="Arial" panose="020B0604020202020204" pitchFamily="34" charset="0"/>
                <a:cs typeface="Arial" panose="020B0604020202020204" pitchFamily="34" charset="0"/>
              </a:rPr>
              <a:t>REGLES DU JEU MEDIEVAL MADNESS</a:t>
            </a:r>
          </a:p>
          <a:p>
            <a:endParaRPr lang="fr-FR" sz="614" dirty="0">
              <a:solidFill>
                <a:schemeClr val="bg1"/>
              </a:solidFill>
              <a:latin typeface="Arial" panose="020B0604020202020204" pitchFamily="34" charset="0"/>
              <a:cs typeface="Arial" panose="020B0604020202020204" pitchFamily="34" charset="0"/>
            </a:endParaRPr>
          </a:p>
          <a:p>
            <a:r>
              <a:rPr lang="fr-FR" sz="800" b="1" dirty="0">
                <a:solidFill>
                  <a:srgbClr val="FFC000"/>
                </a:solidFill>
                <a:latin typeface="Arial" panose="020B0604020202020204" pitchFamily="34" charset="0"/>
                <a:cs typeface="Arial" panose="020B0604020202020204" pitchFamily="34" charset="0"/>
              </a:rPr>
              <a:t>SUPER TIR D'ADRESSE : </a:t>
            </a:r>
            <a:r>
              <a:rPr lang="fr-FR" sz="800" dirty="0">
                <a:solidFill>
                  <a:schemeClr val="bg1"/>
                </a:solidFill>
                <a:latin typeface="Arial" panose="020B0604020202020204" pitchFamily="34" charset="0"/>
                <a:cs typeface="Arial" panose="020B0604020202020204" pitchFamily="34" charset="0"/>
              </a:rPr>
              <a:t>Appuyer le flipper gauche et lancer la bille. Viser les flèches clignotantes.</a:t>
            </a:r>
          </a:p>
          <a:p>
            <a:r>
              <a:rPr lang="fr-FR" sz="800" b="1" dirty="0">
                <a:solidFill>
                  <a:srgbClr val="FFC000"/>
                </a:solidFill>
                <a:latin typeface="Arial" panose="020B0604020202020204" pitchFamily="34" charset="0"/>
                <a:cs typeface="Arial" panose="020B0604020202020204" pitchFamily="34" charset="0"/>
              </a:rPr>
              <a:t>DETRUIS LE CHATEAU : </a:t>
            </a:r>
            <a:r>
              <a:rPr lang="fr-FR" sz="800" dirty="0">
                <a:solidFill>
                  <a:schemeClr val="bg1"/>
                </a:solidFill>
                <a:latin typeface="Arial" panose="020B0604020202020204" pitchFamily="34" charset="0"/>
                <a:cs typeface="Arial" panose="020B0604020202020204" pitchFamily="34" charset="0"/>
              </a:rPr>
              <a:t>Vise le pont-levis, la porte, puis détruis le château.  Détruis les châteaux de tous les Barons pour attaquer ensuite le Roi de Payne !!</a:t>
            </a:r>
          </a:p>
          <a:p>
            <a:r>
              <a:rPr lang="fr-FR" sz="800" b="1" dirty="0">
                <a:solidFill>
                  <a:srgbClr val="FFC000"/>
                </a:solidFill>
                <a:latin typeface="Arial" panose="020B0604020202020204" pitchFamily="34" charset="0"/>
                <a:cs typeface="Arial" panose="020B0604020202020204" pitchFamily="34" charset="0"/>
              </a:rPr>
              <a:t>EXTRA BILLE : </a:t>
            </a:r>
            <a:r>
              <a:rPr lang="fr-FR" sz="800" dirty="0">
                <a:solidFill>
                  <a:schemeClr val="bg1"/>
                </a:solidFill>
                <a:latin typeface="Arial" panose="020B0604020202020204" pitchFamily="34" charset="0"/>
                <a:cs typeface="Arial" panose="020B0604020202020204" pitchFamily="34" charset="0"/>
              </a:rPr>
              <a:t>Détruis les châteaux OU prends les «</a:t>
            </a:r>
            <a:r>
              <a:rPr lang="fr-FR" sz="800" dirty="0" err="1">
                <a:solidFill>
                  <a:schemeClr val="bg1"/>
                </a:solidFill>
                <a:latin typeface="Arial" panose="020B0604020202020204" pitchFamily="34" charset="0"/>
                <a:cs typeface="Arial" panose="020B0604020202020204" pitchFamily="34" charset="0"/>
              </a:rPr>
              <a:t>Hurry-ups</a:t>
            </a:r>
            <a:r>
              <a:rPr lang="fr-FR" sz="800" dirty="0">
                <a:solidFill>
                  <a:schemeClr val="bg1"/>
                </a:solidFill>
                <a:latin typeface="Arial" panose="020B0604020202020204" pitchFamily="34" charset="0"/>
                <a:cs typeface="Arial" panose="020B0604020202020204" pitchFamily="34" charset="0"/>
              </a:rPr>
              <a:t>» Ou prends le super jackpot du </a:t>
            </a:r>
            <a:r>
              <a:rPr lang="fr-FR" sz="800" dirty="0" err="1">
                <a:solidFill>
                  <a:schemeClr val="bg1"/>
                </a:solidFill>
                <a:latin typeface="Arial" panose="020B0604020202020204" pitchFamily="34" charset="0"/>
                <a:cs typeface="Arial" panose="020B0604020202020204" pitchFamily="34" charset="0"/>
              </a:rPr>
              <a:t>multibille</a:t>
            </a:r>
            <a:r>
              <a:rPr lang="fr-FR" sz="800" dirty="0">
                <a:solidFill>
                  <a:schemeClr val="bg1"/>
                </a:solidFill>
                <a:latin typeface="Arial" panose="020B0604020202020204" pitchFamily="34" charset="0"/>
                <a:cs typeface="Arial" panose="020B0604020202020204" pitchFamily="34" charset="0"/>
              </a:rPr>
              <a:t> château pour allumer l’extra-bille. Vise l’éjecteur droit pour l’obtenir.</a:t>
            </a:r>
          </a:p>
          <a:p>
            <a:r>
              <a:rPr lang="fr-FR" sz="800" b="1" dirty="0">
                <a:solidFill>
                  <a:srgbClr val="FFC000"/>
                </a:solidFill>
                <a:latin typeface="Arial" panose="020B0604020202020204" pitchFamily="34" charset="0"/>
                <a:cs typeface="Arial" panose="020B0604020202020204" pitchFamily="34" charset="0"/>
              </a:rPr>
              <a:t>MULTIBILLE du CHATEAU : </a:t>
            </a:r>
            <a:r>
              <a:rPr lang="fr-FR" sz="800" dirty="0">
                <a:solidFill>
                  <a:schemeClr val="bg1"/>
                </a:solidFill>
                <a:latin typeface="Arial" panose="020B0604020202020204" pitchFamily="34" charset="0"/>
                <a:cs typeface="Arial" panose="020B0604020202020204" pitchFamily="34" charset="0"/>
              </a:rPr>
              <a:t>Capture 3 billes dans le château pour démarrer le </a:t>
            </a:r>
            <a:r>
              <a:rPr lang="fr-FR" sz="800" dirty="0" err="1">
                <a:solidFill>
                  <a:schemeClr val="bg1"/>
                </a:solidFill>
                <a:latin typeface="Arial" panose="020B0604020202020204" pitchFamily="34" charset="0"/>
                <a:cs typeface="Arial" panose="020B0604020202020204" pitchFamily="34" charset="0"/>
              </a:rPr>
              <a:t>multibilles</a:t>
            </a:r>
            <a:r>
              <a:rPr lang="fr-FR" sz="800" dirty="0">
                <a:solidFill>
                  <a:schemeClr val="bg1"/>
                </a:solidFill>
                <a:latin typeface="Arial" panose="020B0604020202020204" pitchFamily="34" charset="0"/>
                <a:cs typeface="Arial" panose="020B0604020202020204" pitchFamily="34" charset="0"/>
              </a:rPr>
              <a:t>.  Vise les rampes pour prendre les jackpots.  5 jackpots donnent le Super Jackpot.  Le Super jackpot donne l’extra-bille.</a:t>
            </a:r>
          </a:p>
          <a:p>
            <a:r>
              <a:rPr lang="fr-FR" sz="800" b="1" dirty="0">
                <a:solidFill>
                  <a:srgbClr val="FFC000"/>
                </a:solidFill>
                <a:latin typeface="Arial" panose="020B0604020202020204" pitchFamily="34" charset="0"/>
                <a:cs typeface="Arial" panose="020B0604020202020204" pitchFamily="34" charset="0"/>
              </a:rPr>
              <a:t>TROLLS ! : </a:t>
            </a:r>
            <a:r>
              <a:rPr lang="fr-FR" sz="800" dirty="0">
                <a:solidFill>
                  <a:schemeClr val="bg1"/>
                </a:solidFill>
                <a:latin typeface="Arial" panose="020B0604020202020204" pitchFamily="34" charset="0"/>
                <a:cs typeface="Arial" panose="020B0604020202020204" pitchFamily="34" charset="0"/>
              </a:rPr>
              <a:t>La cible jaune du centre allume Trolls !  L’éjecteur droit démarre Trolls ! Vise les Trolls pour les détruire et allumer Troll Madness – la Folle des Trolls - par l’éjecteur droit.</a:t>
            </a:r>
          </a:p>
          <a:p>
            <a:r>
              <a:rPr lang="fr-FR" sz="800" b="1" dirty="0" err="1">
                <a:solidFill>
                  <a:srgbClr val="FFC000"/>
                </a:solidFill>
                <a:latin typeface="Arial" panose="020B0604020202020204" pitchFamily="34" charset="0"/>
                <a:cs typeface="Arial" panose="020B0604020202020204" pitchFamily="34" charset="0"/>
              </a:rPr>
              <a:t>Multibille</a:t>
            </a:r>
            <a:r>
              <a:rPr lang="fr-FR" sz="800" b="1" dirty="0">
                <a:solidFill>
                  <a:srgbClr val="FFC000"/>
                </a:solidFill>
                <a:latin typeface="Arial" panose="020B0604020202020204" pitchFamily="34" charset="0"/>
                <a:cs typeface="Arial" panose="020B0604020202020204" pitchFamily="34" charset="0"/>
              </a:rPr>
              <a:t> MADNESS : </a:t>
            </a:r>
            <a:r>
              <a:rPr lang="fr-FR" sz="800" dirty="0">
                <a:solidFill>
                  <a:schemeClr val="bg1"/>
                </a:solidFill>
                <a:latin typeface="Arial" panose="020B0604020202020204" pitchFamily="34" charset="0"/>
                <a:cs typeface="Arial" panose="020B0604020202020204" pitchFamily="34" charset="0"/>
              </a:rPr>
              <a:t>Complète au moins un de «</a:t>
            </a:r>
            <a:r>
              <a:rPr lang="fr-FR" sz="800" dirty="0" err="1">
                <a:solidFill>
                  <a:schemeClr val="bg1"/>
                </a:solidFill>
                <a:latin typeface="Arial" panose="020B0604020202020204" pitchFamily="34" charset="0"/>
                <a:cs typeface="Arial" panose="020B0604020202020204" pitchFamily="34" charset="0"/>
              </a:rPr>
              <a:t>Joust</a:t>
            </a:r>
            <a:r>
              <a:rPr lang="fr-FR" sz="800" dirty="0">
                <a:solidFill>
                  <a:schemeClr val="bg1"/>
                </a:solidFill>
                <a:latin typeface="Arial" panose="020B0604020202020204" pitchFamily="34" charset="0"/>
                <a:cs typeface="Arial" panose="020B0604020202020204" pitchFamily="34" charset="0"/>
              </a:rPr>
              <a:t> Victory», «</a:t>
            </a:r>
            <a:r>
              <a:rPr lang="fr-FR" sz="800" dirty="0" err="1">
                <a:solidFill>
                  <a:schemeClr val="bg1"/>
                </a:solidFill>
                <a:latin typeface="Arial" panose="020B0604020202020204" pitchFamily="34" charset="0"/>
                <a:cs typeface="Arial" panose="020B0604020202020204" pitchFamily="34" charset="0"/>
              </a:rPr>
              <a:t>Catapult</a:t>
            </a:r>
            <a:r>
              <a:rPr lang="fr-FR" sz="800" dirty="0">
                <a:solidFill>
                  <a:schemeClr val="bg1"/>
                </a:solidFill>
                <a:latin typeface="Arial" panose="020B0604020202020204" pitchFamily="34" charset="0"/>
                <a:cs typeface="Arial" panose="020B0604020202020204" pitchFamily="34" charset="0"/>
              </a:rPr>
              <a:t> Slam», «</a:t>
            </a:r>
            <a:r>
              <a:rPr lang="fr-FR" sz="800" dirty="0" err="1">
                <a:solidFill>
                  <a:schemeClr val="bg1"/>
                </a:solidFill>
                <a:latin typeface="Arial" panose="020B0604020202020204" pitchFamily="34" charset="0"/>
                <a:cs typeface="Arial" panose="020B0604020202020204" pitchFamily="34" charset="0"/>
              </a:rPr>
              <a:t>Revolting</a:t>
            </a:r>
            <a:r>
              <a:rPr lang="fr-FR" sz="800" dirty="0">
                <a:solidFill>
                  <a:schemeClr val="bg1"/>
                </a:solidFill>
                <a:latin typeface="Arial" panose="020B0604020202020204" pitchFamily="34" charset="0"/>
                <a:cs typeface="Arial" panose="020B0604020202020204" pitchFamily="34" charset="0"/>
              </a:rPr>
              <a:t> </a:t>
            </a:r>
            <a:r>
              <a:rPr lang="fr-FR" sz="800" dirty="0" err="1">
                <a:solidFill>
                  <a:schemeClr val="bg1"/>
                </a:solidFill>
                <a:latin typeface="Arial" panose="020B0604020202020204" pitchFamily="34" charset="0"/>
                <a:cs typeface="Arial" panose="020B0604020202020204" pitchFamily="34" charset="0"/>
              </a:rPr>
              <a:t>Peasants</a:t>
            </a:r>
            <a:r>
              <a:rPr lang="fr-FR" sz="800" dirty="0">
                <a:solidFill>
                  <a:schemeClr val="bg1"/>
                </a:solidFill>
                <a:latin typeface="Arial" panose="020B0604020202020204" pitchFamily="34" charset="0"/>
                <a:cs typeface="Arial" panose="020B0604020202020204" pitchFamily="34" charset="0"/>
              </a:rPr>
              <a:t>», «Save the </a:t>
            </a:r>
            <a:r>
              <a:rPr lang="fr-FR" sz="800" dirty="0" err="1">
                <a:solidFill>
                  <a:schemeClr val="bg1"/>
                </a:solidFill>
                <a:latin typeface="Arial" panose="020B0604020202020204" pitchFamily="34" charset="0"/>
                <a:cs typeface="Arial" panose="020B0604020202020204" pitchFamily="34" charset="0"/>
              </a:rPr>
              <a:t>Damsels</a:t>
            </a:r>
            <a:r>
              <a:rPr lang="fr-FR" sz="800" dirty="0">
                <a:solidFill>
                  <a:schemeClr val="bg1"/>
                </a:solidFill>
                <a:latin typeface="Arial" panose="020B0604020202020204" pitchFamily="34" charset="0"/>
                <a:cs typeface="Arial" panose="020B0604020202020204" pitchFamily="34" charset="0"/>
              </a:rPr>
              <a:t>», ou Trolls! Pour allumer l’éjecteur droit.  Plus vous allumez, plus vous gagnerez.  Viser l’éjecteur droit.  Les flèches donnent le jackpot. </a:t>
            </a:r>
          </a:p>
          <a:p>
            <a:r>
              <a:rPr lang="fr-FR" sz="800" b="1" dirty="0">
                <a:solidFill>
                  <a:srgbClr val="FFC000"/>
                </a:solidFill>
                <a:latin typeface="Arial" panose="020B0604020202020204" pitchFamily="34" charset="0"/>
                <a:cs typeface="Arial" panose="020B0604020202020204" pitchFamily="34" charset="0"/>
              </a:rPr>
              <a:t>VITE!! : </a:t>
            </a:r>
            <a:r>
              <a:rPr lang="fr-FR" sz="800" dirty="0">
                <a:solidFill>
                  <a:schemeClr val="bg1"/>
                </a:solidFill>
                <a:latin typeface="Arial" panose="020B0604020202020204" pitchFamily="34" charset="0"/>
                <a:cs typeface="Arial" panose="020B0604020202020204" pitchFamily="34" charset="0"/>
              </a:rPr>
              <a:t>Démarre «</a:t>
            </a:r>
            <a:r>
              <a:rPr lang="fr-FR" sz="800" dirty="0" err="1">
                <a:solidFill>
                  <a:schemeClr val="bg1"/>
                </a:solidFill>
                <a:latin typeface="Arial" panose="020B0604020202020204" pitchFamily="34" charset="0"/>
                <a:cs typeface="Arial" panose="020B0604020202020204" pitchFamily="34" charset="0"/>
              </a:rPr>
              <a:t>Hurry</a:t>
            </a:r>
            <a:r>
              <a:rPr lang="fr-FR" sz="800" dirty="0">
                <a:solidFill>
                  <a:schemeClr val="bg1"/>
                </a:solidFill>
                <a:latin typeface="Arial" panose="020B0604020202020204" pitchFamily="34" charset="0"/>
                <a:cs typeface="Arial" panose="020B0604020202020204" pitchFamily="34" charset="0"/>
              </a:rPr>
              <a:t>-up» en faisant au moins un parmi Joute Victorieuse, Catapulte, Révolte Paysanne, Sauve les Damoiselles, ou Trolls! APRES l’allumage du </a:t>
            </a:r>
            <a:r>
              <a:rPr lang="fr-FR" sz="800" dirty="0" err="1">
                <a:solidFill>
                  <a:schemeClr val="bg1"/>
                </a:solidFill>
                <a:latin typeface="Arial" panose="020B0604020202020204" pitchFamily="34" charset="0"/>
                <a:cs typeface="Arial" panose="020B0604020202020204" pitchFamily="34" charset="0"/>
              </a:rPr>
              <a:t>multibille</a:t>
            </a:r>
            <a:r>
              <a:rPr lang="fr-FR" sz="800" dirty="0">
                <a:solidFill>
                  <a:schemeClr val="bg1"/>
                </a:solidFill>
                <a:latin typeface="Arial" panose="020B0604020202020204" pitchFamily="34" charset="0"/>
                <a:cs typeface="Arial" panose="020B0604020202020204" pitchFamily="34" charset="0"/>
              </a:rPr>
              <a:t> Madness.  Tire au centre.</a:t>
            </a:r>
          </a:p>
          <a:p>
            <a:r>
              <a:rPr lang="fr-FR" sz="800" b="1" dirty="0">
                <a:solidFill>
                  <a:srgbClr val="FFC000"/>
                </a:solidFill>
                <a:latin typeface="Arial" panose="020B0604020202020204" pitchFamily="34" charset="0"/>
                <a:cs typeface="Arial" panose="020B0604020202020204" pitchFamily="34" charset="0"/>
              </a:rPr>
              <a:t>ROYAL MADNESS : </a:t>
            </a:r>
            <a:r>
              <a:rPr lang="fr-FR" sz="800" dirty="0">
                <a:solidFill>
                  <a:schemeClr val="bg1"/>
                </a:solidFill>
                <a:latin typeface="Arial" panose="020B0604020202020204" pitchFamily="34" charset="0"/>
                <a:cs typeface="Arial" panose="020B0604020202020204" pitchFamily="34" charset="0"/>
              </a:rPr>
              <a:t>Finis </a:t>
            </a:r>
            <a:r>
              <a:rPr lang="fr-FR" sz="800" dirty="0" err="1">
                <a:solidFill>
                  <a:schemeClr val="bg1"/>
                </a:solidFill>
                <a:latin typeface="Arial" panose="020B0604020202020204" pitchFamily="34" charset="0"/>
                <a:cs typeface="Arial" panose="020B0604020202020204" pitchFamily="34" charset="0"/>
              </a:rPr>
              <a:t>Joust</a:t>
            </a:r>
            <a:r>
              <a:rPr lang="fr-FR" sz="800" dirty="0">
                <a:solidFill>
                  <a:schemeClr val="bg1"/>
                </a:solidFill>
                <a:latin typeface="Arial" panose="020B0604020202020204" pitchFamily="34" charset="0"/>
                <a:cs typeface="Arial" panose="020B0604020202020204" pitchFamily="34" charset="0"/>
              </a:rPr>
              <a:t>, </a:t>
            </a:r>
            <a:r>
              <a:rPr lang="fr-FR" sz="800" dirty="0" err="1">
                <a:solidFill>
                  <a:schemeClr val="bg1"/>
                </a:solidFill>
                <a:latin typeface="Arial" panose="020B0604020202020204" pitchFamily="34" charset="0"/>
                <a:cs typeface="Arial" panose="020B0604020202020204" pitchFamily="34" charset="0"/>
              </a:rPr>
              <a:t>Catapult</a:t>
            </a:r>
            <a:r>
              <a:rPr lang="fr-FR" sz="800" dirty="0">
                <a:solidFill>
                  <a:schemeClr val="bg1"/>
                </a:solidFill>
                <a:latin typeface="Arial" panose="020B0604020202020204" pitchFamily="34" charset="0"/>
                <a:cs typeface="Arial" panose="020B0604020202020204" pitchFamily="34" charset="0"/>
              </a:rPr>
              <a:t>, </a:t>
            </a:r>
            <a:r>
              <a:rPr lang="fr-FR" sz="800" dirty="0" err="1">
                <a:solidFill>
                  <a:schemeClr val="bg1"/>
                </a:solidFill>
                <a:latin typeface="Arial" panose="020B0604020202020204" pitchFamily="34" charset="0"/>
                <a:cs typeface="Arial" panose="020B0604020202020204" pitchFamily="34" charset="0"/>
              </a:rPr>
              <a:t>Peasants</a:t>
            </a:r>
            <a:r>
              <a:rPr lang="fr-FR" sz="800" dirty="0">
                <a:solidFill>
                  <a:schemeClr val="bg1"/>
                </a:solidFill>
                <a:latin typeface="Arial" panose="020B0604020202020204" pitchFamily="34" charset="0"/>
                <a:cs typeface="Arial" panose="020B0604020202020204" pitchFamily="34" charset="0"/>
              </a:rPr>
              <a:t>, </a:t>
            </a:r>
            <a:r>
              <a:rPr lang="fr-FR" sz="800" dirty="0" err="1">
                <a:solidFill>
                  <a:schemeClr val="bg1"/>
                </a:solidFill>
                <a:latin typeface="Arial" panose="020B0604020202020204" pitchFamily="34" charset="0"/>
                <a:cs typeface="Arial" panose="020B0604020202020204" pitchFamily="34" charset="0"/>
              </a:rPr>
              <a:t>Damsels</a:t>
            </a:r>
            <a:r>
              <a:rPr lang="fr-FR" sz="800" dirty="0">
                <a:solidFill>
                  <a:schemeClr val="bg1"/>
                </a:solidFill>
                <a:latin typeface="Arial" panose="020B0604020202020204" pitchFamily="34" charset="0"/>
                <a:cs typeface="Arial" panose="020B0604020202020204" pitchFamily="34" charset="0"/>
              </a:rPr>
              <a:t>, Trolls! et </a:t>
            </a:r>
            <a:r>
              <a:rPr lang="fr-FR" sz="800" dirty="0" err="1">
                <a:solidFill>
                  <a:schemeClr val="bg1"/>
                </a:solidFill>
                <a:latin typeface="Arial" panose="020B0604020202020204" pitchFamily="34" charset="0"/>
                <a:cs typeface="Arial" panose="020B0604020202020204" pitchFamily="34" charset="0"/>
              </a:rPr>
              <a:t>Multibille</a:t>
            </a:r>
            <a:r>
              <a:rPr lang="fr-FR" sz="800" dirty="0">
                <a:solidFill>
                  <a:schemeClr val="bg1"/>
                </a:solidFill>
                <a:latin typeface="Arial" panose="020B0604020202020204" pitchFamily="34" charset="0"/>
                <a:cs typeface="Arial" panose="020B0604020202020204" pitchFamily="34" charset="0"/>
              </a:rPr>
              <a:t> Madness pour allumer Royal Madness sur l’éjecteur droit.  Finis tous les tirs allumés à temps pour obtenir l’Extra Bille.</a:t>
            </a:r>
          </a:p>
          <a:p>
            <a:r>
              <a:rPr lang="fr-FR" sz="800" b="1" dirty="0">
                <a:solidFill>
                  <a:srgbClr val="FFC000"/>
                </a:solidFill>
                <a:latin typeface="Arial" panose="020B0604020202020204" pitchFamily="34" charset="0"/>
                <a:cs typeface="Arial" panose="020B0604020202020204" pitchFamily="34" charset="0"/>
              </a:rPr>
              <a:t>BATAILLE POUR LE ROYAUME : </a:t>
            </a:r>
            <a:r>
              <a:rPr lang="fr-FR" sz="800" dirty="0">
                <a:solidFill>
                  <a:schemeClr val="bg1"/>
                </a:solidFill>
                <a:latin typeface="Arial" panose="020B0604020202020204" pitchFamily="34" charset="0"/>
                <a:cs typeface="Arial" panose="020B0604020202020204" pitchFamily="34" charset="0"/>
              </a:rPr>
              <a:t>Prends 3 Joutes Victorieuses, 3 Tirs Catapultes, 3 Révoltes Paysanne, 3 Damoiselles, Détruis les châteaux, et détruis 10 Trolls pour allumer la Bataille pour le Royaume.  Vise au centre pour démarrer. Pendant la bataille, vise les cibles clignotantes pour battre le Roi de Payne et pacifier le pays.</a:t>
            </a:r>
          </a:p>
        </p:txBody>
      </p:sp>
    </p:spTree>
    <p:extLst>
      <p:ext uri="{BB962C8B-B14F-4D97-AF65-F5344CB8AC3E}">
        <p14:creationId xmlns:p14="http://schemas.microsoft.com/office/powerpoint/2010/main" val="985697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7A490-E1DF-9A54-448A-8179515DDFC8}"/>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A5204FFF-29A4-FC6D-F641-DB1B799CB3F2}"/>
              </a:ext>
            </a:extLst>
          </p:cNvPr>
          <p:cNvSpPr/>
          <p:nvPr/>
        </p:nvSpPr>
        <p:spPr>
          <a:xfrm>
            <a:off x="2263656" y="2469669"/>
            <a:ext cx="6120000" cy="3600000"/>
          </a:xfrm>
          <a:prstGeom prst="rect">
            <a:avLst/>
          </a:prstGeom>
          <a:solidFill>
            <a:srgbClr val="150B0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579"/>
          </a:p>
        </p:txBody>
      </p:sp>
      <p:pic>
        <p:nvPicPr>
          <p:cNvPr id="5" name="Image 4">
            <a:extLst>
              <a:ext uri="{FF2B5EF4-FFF2-40B4-BE49-F238E27FC236}">
                <a16:creationId xmlns:a16="http://schemas.microsoft.com/office/drawing/2014/main" id="{BCD9DA6F-6ECA-EACF-3211-E22F62F48A21}"/>
              </a:ext>
            </a:extLst>
          </p:cNvPr>
          <p:cNvPicPr>
            <a:picLocks noChangeAspect="1"/>
          </p:cNvPicPr>
          <p:nvPr/>
        </p:nvPicPr>
        <p:blipFill>
          <a:blip r:embed="rId2"/>
          <a:stretch>
            <a:fillRect/>
          </a:stretch>
        </p:blipFill>
        <p:spPr>
          <a:xfrm rot="5400000">
            <a:off x="7117227" y="3708849"/>
            <a:ext cx="1803112" cy="633694"/>
          </a:xfrm>
          <a:prstGeom prst="rect">
            <a:avLst/>
          </a:prstGeom>
        </p:spPr>
      </p:pic>
      <p:sp>
        <p:nvSpPr>
          <p:cNvPr id="8" name="ZoneTexte 7">
            <a:extLst>
              <a:ext uri="{FF2B5EF4-FFF2-40B4-BE49-F238E27FC236}">
                <a16:creationId xmlns:a16="http://schemas.microsoft.com/office/drawing/2014/main" id="{63E6BE7E-2746-5016-45A4-745FB1DC3C74}"/>
              </a:ext>
            </a:extLst>
          </p:cNvPr>
          <p:cNvSpPr txBox="1"/>
          <p:nvPr/>
        </p:nvSpPr>
        <p:spPr>
          <a:xfrm>
            <a:off x="3056985" y="2749953"/>
            <a:ext cx="4276924" cy="2940420"/>
          </a:xfrm>
          <a:prstGeom prst="rect">
            <a:avLst/>
          </a:prstGeom>
          <a:noFill/>
        </p:spPr>
        <p:txBody>
          <a:bodyPr wrap="square">
            <a:spAutoFit/>
          </a:bodyPr>
          <a:lstStyle/>
          <a:p>
            <a:r>
              <a:rPr lang="fr-FR" sz="1403" b="1" dirty="0">
                <a:solidFill>
                  <a:srgbClr val="7030A0"/>
                </a:solidFill>
                <a:latin typeface="Arial" panose="020B0604020202020204" pitchFamily="34" charset="0"/>
                <a:cs typeface="Arial" panose="020B0604020202020204" pitchFamily="34" charset="0"/>
              </a:rPr>
              <a:t>TARIFS</a:t>
            </a:r>
          </a:p>
          <a:p>
            <a:endParaRPr lang="fr-FR" sz="1403" b="1" dirty="0">
              <a:solidFill>
                <a:srgbClr val="7030A0"/>
              </a:solidFill>
              <a:latin typeface="Arial" panose="020B0604020202020204" pitchFamily="34" charset="0"/>
              <a:cs typeface="Arial" panose="020B0604020202020204" pitchFamily="34" charset="0"/>
            </a:endParaRPr>
          </a:p>
          <a:p>
            <a:endParaRPr lang="fr-FR" sz="614" dirty="0">
              <a:solidFill>
                <a:schemeClr val="bg1"/>
              </a:solidFill>
              <a:latin typeface="Arial" panose="020B0604020202020204" pitchFamily="34" charset="0"/>
              <a:cs typeface="Arial" panose="020B0604020202020204" pitchFamily="34" charset="0"/>
            </a:endParaRPr>
          </a:p>
          <a:p>
            <a:r>
              <a:rPr lang="fr-FR" sz="1754" b="1" dirty="0">
                <a:solidFill>
                  <a:srgbClr val="FFC000"/>
                </a:solidFill>
                <a:latin typeface="Arial" panose="020B0604020202020204" pitchFamily="34" charset="0"/>
                <a:cs typeface="Arial" panose="020B0604020202020204" pitchFamily="34" charset="0"/>
              </a:rPr>
              <a:t>1 PARTIE </a:t>
            </a:r>
            <a:r>
              <a:rPr lang="fr-FR" sz="1754" b="1" dirty="0">
                <a:solidFill>
                  <a:srgbClr val="FFC000"/>
                </a:solidFill>
                <a:latin typeface="Arial" panose="020B0604020202020204" pitchFamily="34" charset="0"/>
                <a:cs typeface="Arial" panose="020B0604020202020204" pitchFamily="34" charset="0"/>
                <a:sym typeface="Wingdings" panose="05000000000000000000" pitchFamily="2" charset="2"/>
              </a:rPr>
              <a:t> </a:t>
            </a:r>
            <a:r>
              <a:rPr lang="fr-FR" sz="1754" b="1" dirty="0">
                <a:solidFill>
                  <a:schemeClr val="bg1"/>
                </a:solidFill>
                <a:latin typeface="Arial" panose="020B0604020202020204" pitchFamily="34" charset="0"/>
                <a:cs typeface="Arial" panose="020B0604020202020204" pitchFamily="34" charset="0"/>
                <a:sym typeface="Wingdings" panose="05000000000000000000" pitchFamily="2" charset="2"/>
              </a:rPr>
              <a:t>0 €</a:t>
            </a:r>
          </a:p>
          <a:p>
            <a:endParaRPr lang="fr-FR" sz="1754" b="1" dirty="0">
              <a:solidFill>
                <a:srgbClr val="FFC000"/>
              </a:solidFill>
              <a:latin typeface="Arial" panose="020B0604020202020204" pitchFamily="34" charset="0"/>
              <a:cs typeface="Arial" panose="020B0604020202020204" pitchFamily="34" charset="0"/>
              <a:sym typeface="Wingdings" panose="05000000000000000000" pitchFamily="2" charset="2"/>
            </a:endParaRPr>
          </a:p>
          <a:p>
            <a:r>
              <a:rPr lang="fr-FR" sz="1754" b="1" dirty="0">
                <a:solidFill>
                  <a:srgbClr val="FFC000"/>
                </a:solidFill>
                <a:latin typeface="Arial" panose="020B0604020202020204" pitchFamily="34" charset="0"/>
                <a:cs typeface="Arial" panose="020B0604020202020204" pitchFamily="34" charset="0"/>
                <a:sym typeface="Wingdings" panose="05000000000000000000" pitchFamily="2" charset="2"/>
              </a:rPr>
              <a:t>5 PARTIES  </a:t>
            </a:r>
            <a:r>
              <a:rPr lang="fr-FR" sz="1754" b="1" dirty="0">
                <a:solidFill>
                  <a:schemeClr val="bg1"/>
                </a:solidFill>
                <a:latin typeface="Arial" panose="020B0604020202020204" pitchFamily="34" charset="0"/>
                <a:cs typeface="Arial" panose="020B0604020202020204" pitchFamily="34" charset="0"/>
                <a:sym typeface="Wingdings" panose="05000000000000000000" pitchFamily="2" charset="2"/>
              </a:rPr>
              <a:t>1 apéro</a:t>
            </a:r>
          </a:p>
          <a:p>
            <a:endParaRPr lang="fr-FR" sz="1754" b="1" dirty="0">
              <a:solidFill>
                <a:srgbClr val="FFC000"/>
              </a:solidFill>
              <a:latin typeface="Arial" panose="020B0604020202020204" pitchFamily="34" charset="0"/>
              <a:cs typeface="Arial" panose="020B0604020202020204" pitchFamily="34" charset="0"/>
              <a:sym typeface="Wingdings" panose="05000000000000000000" pitchFamily="2" charset="2"/>
            </a:endParaRPr>
          </a:p>
          <a:p>
            <a:r>
              <a:rPr lang="fr-FR" sz="1754" b="1" dirty="0">
                <a:solidFill>
                  <a:srgbClr val="FFC000"/>
                </a:solidFill>
                <a:latin typeface="Arial" panose="020B0604020202020204" pitchFamily="34" charset="0"/>
                <a:cs typeface="Arial" panose="020B0604020202020204" pitchFamily="34" charset="0"/>
                <a:sym typeface="Wingdings" panose="05000000000000000000" pitchFamily="2" charset="2"/>
              </a:rPr>
              <a:t>N PARTIES  </a:t>
            </a:r>
            <a:r>
              <a:rPr lang="fr-FR" sz="1754" b="1" dirty="0">
                <a:solidFill>
                  <a:schemeClr val="bg1"/>
                </a:solidFill>
                <a:latin typeface="Arial" panose="020B0604020202020204" pitchFamily="34" charset="0"/>
                <a:cs typeface="Arial" panose="020B0604020202020204" pitchFamily="34" charset="0"/>
                <a:sym typeface="Wingdings" panose="05000000000000000000" pitchFamily="2" charset="2"/>
              </a:rPr>
              <a:t>1 Cubi</a:t>
            </a:r>
          </a:p>
          <a:p>
            <a:endParaRPr lang="fr-FR" sz="1754" b="1" dirty="0">
              <a:solidFill>
                <a:srgbClr val="FFC000"/>
              </a:solidFill>
              <a:latin typeface="Arial" panose="020B0604020202020204" pitchFamily="34" charset="0"/>
              <a:cs typeface="Arial" panose="020B0604020202020204" pitchFamily="34" charset="0"/>
              <a:sym typeface="Wingdings" panose="05000000000000000000" pitchFamily="2" charset="2"/>
            </a:endParaRPr>
          </a:p>
          <a:p>
            <a:pPr algn="ctr"/>
            <a:r>
              <a:rPr lang="fr-FR" sz="1754" b="1" dirty="0">
                <a:solidFill>
                  <a:schemeClr val="bg1"/>
                </a:solidFill>
                <a:latin typeface="Arial" panose="020B0604020202020204" pitchFamily="34" charset="0"/>
                <a:cs typeface="Arial" panose="020B0604020202020204" pitchFamily="34" charset="0"/>
                <a:sym typeface="Wingdings" panose="05000000000000000000" pitchFamily="2" charset="2"/>
              </a:rPr>
              <a:t>3 Billes par partie</a:t>
            </a:r>
          </a:p>
          <a:p>
            <a:endParaRPr lang="fr-FR" sz="702" b="1" dirty="0">
              <a:solidFill>
                <a:srgbClr val="FFC000"/>
              </a:solidFill>
              <a:latin typeface="Arial" panose="020B0604020202020204" pitchFamily="34" charset="0"/>
              <a:cs typeface="Arial" panose="020B0604020202020204" pitchFamily="34" charset="0"/>
              <a:sym typeface="Wingdings" panose="05000000000000000000" pitchFamily="2" charset="2"/>
            </a:endParaRPr>
          </a:p>
          <a:p>
            <a:endParaRPr lang="fr-FR" sz="702" b="1" dirty="0">
              <a:solidFill>
                <a:srgbClr val="FFC000"/>
              </a:solidFill>
              <a:latin typeface="Arial" panose="020B0604020202020204" pitchFamily="34" charset="0"/>
              <a:cs typeface="Arial" panose="020B0604020202020204" pitchFamily="34" charset="0"/>
              <a:sym typeface="Wingdings" panose="05000000000000000000" pitchFamily="2" charset="2"/>
            </a:endParaRPr>
          </a:p>
          <a:p>
            <a:endParaRPr lang="fr-FR" sz="702" b="1" dirty="0">
              <a:solidFill>
                <a:srgbClr val="FFC000"/>
              </a:solidFill>
              <a:latin typeface="Arial" panose="020B0604020202020204" pitchFamily="34" charset="0"/>
              <a:cs typeface="Arial" panose="020B0604020202020204" pitchFamily="34" charset="0"/>
              <a:sym typeface="Wingdings" panose="05000000000000000000" pitchFamily="2" charset="2"/>
            </a:endParaRPr>
          </a:p>
          <a:p>
            <a:endParaRPr lang="fr-FR" sz="702"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34926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hèm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844</TotalTime>
  <Words>728</Words>
  <Application>Microsoft Office PowerPoint</Application>
  <PresentationFormat>Personnalisé</PresentationFormat>
  <Paragraphs>46</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Aptos</vt:lpstr>
      <vt:lpstr>Aptos Display</vt:lpstr>
      <vt:lpstr>Arial</vt:lpstr>
      <vt:lpstr>Chiller</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Frédéric PETELOT</dc:creator>
  <cp:lastModifiedBy>Frédéric PETELOT</cp:lastModifiedBy>
  <cp:revision>9</cp:revision>
  <cp:lastPrinted>2024-11-08T13:08:14Z</cp:lastPrinted>
  <dcterms:created xsi:type="dcterms:W3CDTF">2024-11-07T23:12:10Z</dcterms:created>
  <dcterms:modified xsi:type="dcterms:W3CDTF">2024-11-08T13:16:55Z</dcterms:modified>
</cp:coreProperties>
</file>